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5376863" cy="7169150" type="B5ISO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230D32-7A8A-9F65-C7D9-314DF28120B3}" name="Schmid Alena" initials="AS" userId="S::alena.schmid@oekowatt.ch::809354a7-e9c8-400a-82d8-cc3d1727d53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97" d="100"/>
          <a:sy n="97" d="100"/>
        </p:scale>
        <p:origin x="31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8/10/relationships/authors" Target="authors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B474CD-DACD-4ECB-B8AC-9EE0D936967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2CDA21-92D5-4D34-8F16-9275623D9DA2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58564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2CDA21-92D5-4D34-8F16-9275623D9DA2}" type="slidenum">
              <a:rPr lang="de-CH" smtClean="0"/>
              <a:t>1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000251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3265" y="1173285"/>
            <a:ext cx="4570334" cy="2495926"/>
          </a:xfrm>
        </p:spPr>
        <p:txBody>
          <a:bodyPr anchor="b"/>
          <a:lstStyle>
            <a:lvl1pPr algn="ctr">
              <a:defRPr sz="35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2108" y="3765464"/>
            <a:ext cx="4032647" cy="1730885"/>
          </a:xfrm>
        </p:spPr>
        <p:txBody>
          <a:bodyPr/>
          <a:lstStyle>
            <a:lvl1pPr marL="0" indent="0" algn="ctr">
              <a:buNone/>
              <a:defRPr sz="1411"/>
            </a:lvl1pPr>
            <a:lvl2pPr marL="268834" indent="0" algn="ctr">
              <a:buNone/>
              <a:defRPr sz="1176"/>
            </a:lvl2pPr>
            <a:lvl3pPr marL="537667" indent="0" algn="ctr">
              <a:buNone/>
              <a:defRPr sz="1058"/>
            </a:lvl3pPr>
            <a:lvl4pPr marL="806501" indent="0" algn="ctr">
              <a:buNone/>
              <a:defRPr sz="941"/>
            </a:lvl4pPr>
            <a:lvl5pPr marL="1075334" indent="0" algn="ctr">
              <a:buNone/>
              <a:defRPr sz="941"/>
            </a:lvl5pPr>
            <a:lvl6pPr marL="1344168" indent="0" algn="ctr">
              <a:buNone/>
              <a:defRPr sz="941"/>
            </a:lvl6pPr>
            <a:lvl7pPr marL="1613002" indent="0" algn="ctr">
              <a:buNone/>
              <a:defRPr sz="941"/>
            </a:lvl7pPr>
            <a:lvl8pPr marL="1881835" indent="0" algn="ctr">
              <a:buNone/>
              <a:defRPr sz="941"/>
            </a:lvl8pPr>
            <a:lvl9pPr marL="2150669" indent="0" algn="ctr">
              <a:buNone/>
              <a:defRPr sz="941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82333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151994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47818" y="381691"/>
            <a:ext cx="1159386" cy="6075523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9660" y="381691"/>
            <a:ext cx="3410947" cy="6075523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088734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8218662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59" y="1787311"/>
            <a:ext cx="4637544" cy="2982167"/>
          </a:xfrm>
        </p:spPr>
        <p:txBody>
          <a:bodyPr anchor="b"/>
          <a:lstStyle>
            <a:lvl1pPr>
              <a:defRPr sz="3528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6859" y="4797690"/>
            <a:ext cx="4637544" cy="1568251"/>
          </a:xfrm>
        </p:spPr>
        <p:txBody>
          <a:bodyPr/>
          <a:lstStyle>
            <a:lvl1pPr marL="0" indent="0">
              <a:buNone/>
              <a:defRPr sz="1411">
                <a:solidFill>
                  <a:schemeClr val="tx1">
                    <a:tint val="82000"/>
                  </a:schemeClr>
                </a:solidFill>
              </a:defRPr>
            </a:lvl1pPr>
            <a:lvl2pPr marL="268834" indent="0">
              <a:buNone/>
              <a:defRPr sz="1176">
                <a:solidFill>
                  <a:schemeClr val="tx1">
                    <a:tint val="82000"/>
                  </a:schemeClr>
                </a:solidFill>
              </a:defRPr>
            </a:lvl2pPr>
            <a:lvl3pPr marL="537667" indent="0">
              <a:buNone/>
              <a:defRPr sz="1058">
                <a:solidFill>
                  <a:schemeClr val="tx1">
                    <a:tint val="82000"/>
                  </a:schemeClr>
                </a:solidFill>
              </a:defRPr>
            </a:lvl3pPr>
            <a:lvl4pPr marL="806501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4pPr>
            <a:lvl5pPr marL="1075334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5pPr>
            <a:lvl6pPr marL="1344168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6pPr>
            <a:lvl7pPr marL="1613002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7pPr>
            <a:lvl8pPr marL="1881835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8pPr>
            <a:lvl9pPr marL="2150669" indent="0">
              <a:buNone/>
              <a:defRPr sz="941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955829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9659" y="1908454"/>
            <a:ext cx="2285167" cy="45487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2037" y="1908454"/>
            <a:ext cx="2285167" cy="4548760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00667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381693"/>
            <a:ext cx="4637544" cy="1385704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0360" y="1757438"/>
            <a:ext cx="2274665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0360" y="2618731"/>
            <a:ext cx="2274665" cy="385175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722037" y="1757438"/>
            <a:ext cx="2285867" cy="861293"/>
          </a:xfrm>
        </p:spPr>
        <p:txBody>
          <a:bodyPr anchor="b"/>
          <a:lstStyle>
            <a:lvl1pPr marL="0" indent="0">
              <a:buNone/>
              <a:defRPr sz="1411" b="1"/>
            </a:lvl1pPr>
            <a:lvl2pPr marL="268834" indent="0">
              <a:buNone/>
              <a:defRPr sz="1176" b="1"/>
            </a:lvl2pPr>
            <a:lvl3pPr marL="537667" indent="0">
              <a:buNone/>
              <a:defRPr sz="1058" b="1"/>
            </a:lvl3pPr>
            <a:lvl4pPr marL="806501" indent="0">
              <a:buNone/>
              <a:defRPr sz="941" b="1"/>
            </a:lvl4pPr>
            <a:lvl5pPr marL="1075334" indent="0">
              <a:buNone/>
              <a:defRPr sz="941" b="1"/>
            </a:lvl5pPr>
            <a:lvl6pPr marL="1344168" indent="0">
              <a:buNone/>
              <a:defRPr sz="941" b="1"/>
            </a:lvl6pPr>
            <a:lvl7pPr marL="1613002" indent="0">
              <a:buNone/>
              <a:defRPr sz="941" b="1"/>
            </a:lvl7pPr>
            <a:lvl8pPr marL="1881835" indent="0">
              <a:buNone/>
              <a:defRPr sz="941" b="1"/>
            </a:lvl8pPr>
            <a:lvl9pPr marL="2150669" indent="0">
              <a:buNone/>
              <a:defRPr sz="941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722037" y="2618731"/>
            <a:ext cx="2285867" cy="3851759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79711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4764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7375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5867" y="1032226"/>
            <a:ext cx="2722037" cy="5094743"/>
          </a:xfrm>
        </p:spPr>
        <p:txBody>
          <a:bodyPr/>
          <a:lstStyle>
            <a:lvl1pPr>
              <a:defRPr sz="1882"/>
            </a:lvl1pPr>
            <a:lvl2pPr>
              <a:defRPr sz="1646"/>
            </a:lvl2pPr>
            <a:lvl3pPr>
              <a:defRPr sz="1411"/>
            </a:lvl3pPr>
            <a:lvl4pPr>
              <a:defRPr sz="1176"/>
            </a:lvl4pPr>
            <a:lvl5pPr>
              <a:defRPr sz="1176"/>
            </a:lvl5pPr>
            <a:lvl6pPr>
              <a:defRPr sz="1176"/>
            </a:lvl6pPr>
            <a:lvl7pPr>
              <a:defRPr sz="1176"/>
            </a:lvl7pPr>
            <a:lvl8pPr>
              <a:defRPr sz="1176"/>
            </a:lvl8pPr>
            <a:lvl9pPr>
              <a:defRPr sz="1176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761545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0360" y="477943"/>
            <a:ext cx="1734178" cy="1672802"/>
          </a:xfrm>
        </p:spPr>
        <p:txBody>
          <a:bodyPr anchor="b"/>
          <a:lstStyle>
            <a:lvl1pPr>
              <a:defRPr sz="1882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867" y="1032226"/>
            <a:ext cx="2722037" cy="5094743"/>
          </a:xfrm>
        </p:spPr>
        <p:txBody>
          <a:bodyPr anchor="t"/>
          <a:lstStyle>
            <a:lvl1pPr marL="0" indent="0">
              <a:buNone/>
              <a:defRPr sz="1882"/>
            </a:lvl1pPr>
            <a:lvl2pPr marL="268834" indent="0">
              <a:buNone/>
              <a:defRPr sz="1646"/>
            </a:lvl2pPr>
            <a:lvl3pPr marL="537667" indent="0">
              <a:buNone/>
              <a:defRPr sz="1411"/>
            </a:lvl3pPr>
            <a:lvl4pPr marL="806501" indent="0">
              <a:buNone/>
              <a:defRPr sz="1176"/>
            </a:lvl4pPr>
            <a:lvl5pPr marL="1075334" indent="0">
              <a:buNone/>
              <a:defRPr sz="1176"/>
            </a:lvl5pPr>
            <a:lvl6pPr marL="1344168" indent="0">
              <a:buNone/>
              <a:defRPr sz="1176"/>
            </a:lvl6pPr>
            <a:lvl7pPr marL="1613002" indent="0">
              <a:buNone/>
              <a:defRPr sz="1176"/>
            </a:lvl7pPr>
            <a:lvl8pPr marL="1881835" indent="0">
              <a:buNone/>
              <a:defRPr sz="1176"/>
            </a:lvl8pPr>
            <a:lvl9pPr marL="2150669" indent="0">
              <a:buNone/>
              <a:defRPr sz="1176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0360" y="2150745"/>
            <a:ext cx="1734178" cy="3984521"/>
          </a:xfrm>
        </p:spPr>
        <p:txBody>
          <a:bodyPr/>
          <a:lstStyle>
            <a:lvl1pPr marL="0" indent="0">
              <a:buNone/>
              <a:defRPr sz="941"/>
            </a:lvl1pPr>
            <a:lvl2pPr marL="268834" indent="0">
              <a:buNone/>
              <a:defRPr sz="823"/>
            </a:lvl2pPr>
            <a:lvl3pPr marL="537667" indent="0">
              <a:buNone/>
              <a:defRPr sz="706"/>
            </a:lvl3pPr>
            <a:lvl4pPr marL="806501" indent="0">
              <a:buNone/>
              <a:defRPr sz="588"/>
            </a:lvl4pPr>
            <a:lvl5pPr marL="1075334" indent="0">
              <a:buNone/>
              <a:defRPr sz="588"/>
            </a:lvl5pPr>
            <a:lvl6pPr marL="1344168" indent="0">
              <a:buNone/>
              <a:defRPr sz="588"/>
            </a:lvl6pPr>
            <a:lvl7pPr marL="1613002" indent="0">
              <a:buNone/>
              <a:defRPr sz="588"/>
            </a:lvl7pPr>
            <a:lvl8pPr marL="1881835" indent="0">
              <a:buNone/>
              <a:defRPr sz="588"/>
            </a:lvl8pPr>
            <a:lvl9pPr marL="2150669" indent="0">
              <a:buNone/>
              <a:defRPr sz="588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16928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9660" y="381693"/>
            <a:ext cx="4637544" cy="13857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9660" y="1908454"/>
            <a:ext cx="4637544" cy="45487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9659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8D12437-C2CA-4CAF-AE6E-31F649171BBE}" type="datetimeFigureOut">
              <a:rPr lang="de-CH" smtClean="0"/>
              <a:t>22.05.2026</a:t>
            </a:fld>
            <a:endParaRPr lang="de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81086" y="6644741"/>
            <a:ext cx="1814691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797410" y="6644741"/>
            <a:ext cx="1209794" cy="38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6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AB5F99-5767-44D7-9F02-CBD8330AB4D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1129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537667" rtl="0" eaLnBrk="1" latinLnBrk="0" hangingPunct="1">
        <a:lnSpc>
          <a:spcPct val="90000"/>
        </a:lnSpc>
        <a:spcBef>
          <a:spcPct val="0"/>
        </a:spcBef>
        <a:buNone/>
        <a:defRPr sz="25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4417" indent="-134417" algn="l" defTabSz="537667" rtl="0" eaLnBrk="1" latinLnBrk="0" hangingPunct="1">
        <a:lnSpc>
          <a:spcPct val="90000"/>
        </a:lnSpc>
        <a:spcBef>
          <a:spcPts val="588"/>
        </a:spcBef>
        <a:buFont typeface="Arial" panose="020B0604020202020204" pitchFamily="34" charset="0"/>
        <a:buChar char="•"/>
        <a:defRPr sz="1646" kern="1200">
          <a:solidFill>
            <a:schemeClr val="tx1"/>
          </a:solidFill>
          <a:latin typeface="+mn-lt"/>
          <a:ea typeface="+mn-ea"/>
          <a:cs typeface="+mn-cs"/>
        </a:defRPr>
      </a:lvl1pPr>
      <a:lvl2pPr marL="403250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411" kern="1200">
          <a:solidFill>
            <a:schemeClr val="tx1"/>
          </a:solidFill>
          <a:latin typeface="+mn-lt"/>
          <a:ea typeface="+mn-ea"/>
          <a:cs typeface="+mn-cs"/>
        </a:defRPr>
      </a:lvl2pPr>
      <a:lvl3pPr marL="672084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176" kern="1200">
          <a:solidFill>
            <a:schemeClr val="tx1"/>
          </a:solidFill>
          <a:latin typeface="+mn-lt"/>
          <a:ea typeface="+mn-ea"/>
          <a:cs typeface="+mn-cs"/>
        </a:defRPr>
      </a:lvl3pPr>
      <a:lvl4pPr marL="9409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209751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478585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747418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2016252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285086" indent="-134417" algn="l" defTabSz="537667" rtl="0" eaLnBrk="1" latinLnBrk="0" hangingPunct="1">
        <a:lnSpc>
          <a:spcPct val="90000"/>
        </a:lnSpc>
        <a:spcBef>
          <a:spcPts val="294"/>
        </a:spcBef>
        <a:buFont typeface="Arial" panose="020B0604020202020204" pitchFamily="34" charset="0"/>
        <a:buChar char="•"/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1pPr>
      <a:lvl2pPr marL="2688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2pPr>
      <a:lvl3pPr marL="537667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3pPr>
      <a:lvl4pPr marL="806501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4pPr>
      <a:lvl5pPr marL="1075334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5pPr>
      <a:lvl6pPr marL="1344168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6pPr>
      <a:lvl7pPr marL="1613002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7pPr>
      <a:lvl8pPr marL="1881835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8pPr>
      <a:lvl9pPr marL="2150669" algn="l" defTabSz="537667" rtl="0" eaLnBrk="1" latinLnBrk="0" hangingPunct="1">
        <a:defRPr sz="10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nergiefranken.ch/" TargetMode="External"/><Relationship Id="rId3" Type="http://schemas.openxmlformats.org/officeDocument/2006/relationships/image" Target="../media/image1.emf"/><Relationship Id="rId7" Type="http://schemas.openxmlformats.org/officeDocument/2006/relationships/hyperlink" Target="http://www.erneuerbarheizen.ch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uwe.lu.ch/themen/energie/energieberatung" TargetMode="External"/><Relationship Id="rId5" Type="http://schemas.openxmlformats.org/officeDocument/2006/relationships/hyperlink" Target="http://www.uwe.lu.ch/themen/energie/Foerderprogramme" TargetMode="External"/><Relationship Id="rId4" Type="http://schemas.openxmlformats.org/officeDocument/2006/relationships/hyperlink" Target="https://map.geo.lu.ch/gebaeudeenergie/heizungen" TargetMode="External"/><Relationship Id="rId9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7401f677-c251-4088-9615-5275">
            <a:extLst>
              <a:ext uri="{FF2B5EF4-FFF2-40B4-BE49-F238E27FC236}">
                <a16:creationId xmlns:a16="http://schemas.microsoft.com/office/drawing/2014/main" id="{7C966332-F319-7C30-B7D7-BA85B2066CA2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7520" y="0"/>
            <a:ext cx="7559675" cy="1259840"/>
          </a:xfrm>
          <a:prstGeom prst="rect">
            <a:avLst/>
          </a:prstGeom>
        </p:spPr>
      </p:pic>
      <p:graphicFrame>
        <p:nvGraphicFramePr>
          <p:cNvPr id="6" name="Tabelle 5">
            <a:extLst>
              <a:ext uri="{FF2B5EF4-FFF2-40B4-BE49-F238E27FC236}">
                <a16:creationId xmlns:a16="http://schemas.microsoft.com/office/drawing/2014/main" id="{8B7B5271-ADD2-5CF5-8522-A1556639D2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8919042"/>
              </p:ext>
            </p:extLst>
          </p:nvPr>
        </p:nvGraphicFramePr>
        <p:xfrm>
          <a:off x="225584" y="886777"/>
          <a:ext cx="3218815" cy="29337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3218815">
                  <a:extLst>
                    <a:ext uri="{9D8B030D-6E8A-4147-A177-3AD203B41FA5}">
                      <a16:colId xmlns:a16="http://schemas.microsoft.com/office/drawing/2014/main" val="532684611"/>
                    </a:ext>
                  </a:extLst>
                </a:gridCol>
              </a:tblGrid>
              <a:tr h="293370">
                <a:tc>
                  <a:txBody>
                    <a:bodyPr/>
                    <a:lstStyle/>
                    <a:p>
                      <a:r>
                        <a:rPr lang="de-CH" sz="800" b="1" dirty="0">
                          <a:effectLst/>
                          <a:latin typeface="Segoe UI" panose="020B0502040204020203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Bau-, Umwelt- und Wirtschaftsdepartement</a:t>
                      </a:r>
                      <a:endParaRPr lang="de-CH" sz="800" dirty="0">
                        <a:effectLst/>
                        <a:latin typeface="Segoe UI" panose="020B0502040204020203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5564539"/>
                  </a:ext>
                </a:extLst>
              </a:tr>
            </a:tbl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1CE39DAB-874E-E26A-3D89-D8F9E980A37D}"/>
              </a:ext>
            </a:extLst>
          </p:cNvPr>
          <p:cNvSpPr txBox="1"/>
          <p:nvPr/>
        </p:nvSpPr>
        <p:spPr>
          <a:xfrm>
            <a:off x="76199" y="1162556"/>
            <a:ext cx="522446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Aktuelle Gebäudeenergiedaten, welche im Gebäude- und Wohnungsregister (GWR) erfasst sind, bilden die Grundvoraussetzung für kommunale Energieplanungen sowie das kantonale und kommunale CO</a:t>
            </a:r>
            <a:r>
              <a:rPr lang="de-CH" sz="1100" baseline="-250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de-CH" sz="11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-Monitoring. Diese Daten sind oftmals noch veraltet, was zu falschen Entscheidungsgrundlagen führt. Im kantonalen Projekt «GWR-Verbesserung» wurden die GWR-Daten jeder Gemeinde mit Sekundärdaten aktualisiert. Für viele Gebäude sind jedoch keine kantonalen Daten vorhanden, weshalb wir auf Ihre Hilfe angewiesen sind. </a:t>
            </a:r>
            <a:endParaRPr lang="de-CH" sz="1100" dirty="0"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de-CH" sz="11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CH" sz="11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Ist bei Ihrem Gebäude </a:t>
            </a:r>
            <a:r>
              <a:rPr lang="de-CH" sz="1100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das richtige Heizsystem </a:t>
            </a:r>
            <a:r>
              <a:rPr lang="de-CH" sz="11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 GWR eingetragen?</a:t>
            </a:r>
            <a:br>
              <a:rPr lang="de-CH" sz="11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CH" sz="11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Helfen Sie mit, indem Sie </a:t>
            </a:r>
            <a:r>
              <a:rPr lang="de-CH" sz="1100" b="1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Ihr Gebäude prüfen</a:t>
            </a:r>
            <a:r>
              <a:rPr lang="de-CH" sz="11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de-CH" sz="11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6DD4B40A-209C-AFB9-D00B-B428B9845FC0}"/>
              </a:ext>
            </a:extLst>
          </p:cNvPr>
          <p:cNvSpPr txBox="1"/>
          <p:nvPr/>
        </p:nvSpPr>
        <p:spPr>
          <a:xfrm>
            <a:off x="76198" y="2926449"/>
            <a:ext cx="5224463" cy="2077492"/>
          </a:xfrm>
          <a:prstGeom prst="rect">
            <a:avLst/>
          </a:prstGeom>
          <a:noFill/>
          <a:ln>
            <a:solidFill>
              <a:srgbClr val="00A3D3"/>
            </a:solidFill>
          </a:ln>
        </p:spPr>
        <p:txBody>
          <a:bodyPr wrap="square">
            <a:spAutoFit/>
          </a:bodyPr>
          <a:lstStyle/>
          <a:p>
            <a:r>
              <a:rPr lang="de-CH" sz="12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Zeitaufwand: 5 Minuten</a:t>
            </a:r>
          </a:p>
          <a:p>
            <a:endParaRPr lang="de-CH" sz="11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Besuchen Sie </a:t>
            </a:r>
            <a: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</a:rPr>
              <a:t>die </a:t>
            </a:r>
            <a:r>
              <a:rPr lang="de-CH" sz="1200" dirty="0" err="1">
                <a:latin typeface="Segoe UI" panose="020B0502040204020203" pitchFamily="34" charset="0"/>
                <a:cs typeface="Times New Roman" panose="02020603050405020304" pitchFamily="18" charset="0"/>
              </a:rPr>
              <a:t>Webkarte</a:t>
            </a:r>
            <a: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  <a:hlinkClick r:id="rId4"/>
              </a:rPr>
              <a:t>https://map.geo.lu.ch/gebaeudeenergie/heizungen</a:t>
            </a:r>
            <a: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</a:rPr>
              <a:t> </a:t>
            </a:r>
            <a:b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</a:rPr>
            </a:br>
            <a:r>
              <a:rPr lang="de-CH" sz="1200" dirty="0">
                <a:latin typeface="Segoe UI" panose="020B0502040204020203" pitchFamily="34" charset="0"/>
                <a:cs typeface="Times New Roman" panose="02020603050405020304" pitchFamily="18" charset="0"/>
              </a:rPr>
              <a:t>o</a:t>
            </a:r>
            <a: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der Scannen Sie den QR-Code.</a:t>
            </a:r>
          </a:p>
          <a:p>
            <a:pPr marL="228600" indent="-228600">
              <a:buAutoNum type="arabicPeriod"/>
            </a:pPr>
            <a:r>
              <a:rPr lang="de-CH" sz="12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Klicken Sie auf Ihr Geb</a:t>
            </a:r>
            <a: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äude und prüfen Sie die Angaben</a:t>
            </a:r>
            <a:b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von Heizung und Warmwasser.</a:t>
            </a:r>
            <a:endParaRPr lang="de-CH" sz="1200" dirty="0">
              <a:effectLst/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8600" indent="-228600">
              <a:buAutoNum type="arabicPeriod"/>
            </a:pPr>
            <a:r>
              <a:rPr lang="de-CH" sz="12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Melden Sie falsche Einträge bzw. bestätigen Sie richtige Einträge über das Meldeformular.</a:t>
            </a:r>
          </a:p>
          <a:p>
            <a:pPr marL="228600" indent="-228600">
              <a:buAutoNum type="arabicPeriod"/>
            </a:pPr>
            <a:endParaRPr lang="de-CH" sz="1100" dirty="0">
              <a:latin typeface="Segoe UI" panose="020B0502040204020203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de-CH" sz="1100" dirty="0"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Ihre Angaben werden von der Gemeinde geprüft und im GWR aktualisiert.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0D46AE5-21C1-9D01-9374-0350F0F863CF}"/>
              </a:ext>
            </a:extLst>
          </p:cNvPr>
          <p:cNvSpPr txBox="1"/>
          <p:nvPr/>
        </p:nvSpPr>
        <p:spPr>
          <a:xfrm>
            <a:off x="76198" y="5015347"/>
            <a:ext cx="5224463" cy="430887"/>
          </a:xfrm>
          <a:prstGeom prst="rect">
            <a:avLst/>
          </a:prstGeom>
          <a:solidFill>
            <a:srgbClr val="00A3D3">
              <a:alpha val="40000"/>
            </a:srgbClr>
          </a:solidFill>
          <a:ln>
            <a:solidFill>
              <a:srgbClr val="00A3D3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de-CH" sz="11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Supporthotline: </a:t>
            </a:r>
            <a:r>
              <a:rPr lang="de-CH" sz="1100" b="1" dirty="0"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XX</a:t>
            </a:r>
            <a:br>
              <a:rPr lang="de-CH" sz="11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de-DE" sz="11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(Wochentags von 9:00-12:00 und 13:30-16:30)</a:t>
            </a:r>
            <a:r>
              <a:rPr lang="de-CH" sz="1100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de-CH" dirty="0"/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558563A5-904B-3FBA-B435-1735B1CE9BC6}"/>
              </a:ext>
            </a:extLst>
          </p:cNvPr>
          <p:cNvSpPr txBox="1"/>
          <p:nvPr/>
        </p:nvSpPr>
        <p:spPr>
          <a:xfrm>
            <a:off x="55878" y="5420598"/>
            <a:ext cx="5224463" cy="1785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CH" sz="1100" b="1" dirty="0">
                <a:effectLst/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Zusatzinformationen:</a:t>
            </a: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Kanton Luzern:</a:t>
            </a: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- Förderprogramm:	</a:t>
            </a: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  <a:hlinkClick r:id="rId5"/>
              </a:rPr>
              <a:t>www.uwe.lu.ch/themen/energie/Foerderprogramme</a:t>
            </a: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- Energieberatung: 	</a:t>
            </a: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  <a:hlinkClick r:id="rId6"/>
              </a:rPr>
              <a:t>www.uwe.lu.ch/themen/energie/energieberatung</a:t>
            </a:r>
            <a:endParaRPr lang="de-CH" sz="1100" dirty="0">
              <a:solidFill>
                <a:prstClr val="black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endParaRPr lang="de-CH" sz="1100" dirty="0">
              <a:solidFill>
                <a:prstClr val="black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Allgemein: </a:t>
            </a: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- Information und Beratung:	</a:t>
            </a: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  <a:hlinkClick r:id="rId7"/>
              </a:rPr>
              <a:t>www.erneuerbarheizen.ch</a:t>
            </a:r>
            <a:b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</a:b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- Allgemeine Energiefragen: 	0848 444 444, </a:t>
            </a:r>
            <a:r>
              <a:rPr lang="de-CH" sz="1100" dirty="0" err="1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EnergieSchweiz</a:t>
            </a:r>
            <a:endParaRPr lang="de-CH" sz="1100" dirty="0">
              <a:solidFill>
                <a:prstClr val="black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- Alle Förderprogramme: 	</a:t>
            </a:r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  <a:hlinkClick r:id="rId8"/>
              </a:rPr>
              <a:t>www.energiefranken.ch</a:t>
            </a:r>
            <a:endParaRPr lang="de-CH" sz="1100" dirty="0">
              <a:solidFill>
                <a:prstClr val="black"/>
              </a:solidFill>
              <a:latin typeface="Segoe UI" panose="020B0502040204020203" pitchFamily="34" charset="0"/>
              <a:cs typeface="Times New Roman" panose="02020603050405020304" pitchFamily="18" charset="0"/>
            </a:endParaRPr>
          </a:p>
          <a:p>
            <a:r>
              <a:rPr lang="de-CH" sz="1100" dirty="0">
                <a:solidFill>
                  <a:prstClr val="black"/>
                </a:solidFill>
                <a:latin typeface="Segoe UI" panose="020B0502040204020203" pitchFamily="34" charset="0"/>
                <a:cs typeface="Times New Roman" panose="02020603050405020304" pitchFamily="18" charset="0"/>
              </a:rPr>
              <a:t> </a:t>
            </a:r>
            <a:endParaRPr lang="de-CH" sz="1100" dirty="0"/>
          </a:p>
        </p:txBody>
      </p:sp>
      <p:pic>
        <p:nvPicPr>
          <p:cNvPr id="9" name="Grafik 8" descr="Ein Bild, das Muster, Quadrat, Symmetrie, Pixel enthält.&#10;&#10;Automatisch generierte Beschreibung">
            <a:extLst>
              <a:ext uri="{FF2B5EF4-FFF2-40B4-BE49-F238E27FC236}">
                <a16:creationId xmlns:a16="http://schemas.microsoft.com/office/drawing/2014/main" id="{9035A7E0-80B8-9EA1-66D5-DB699789CF8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0840" y="3156681"/>
            <a:ext cx="1023301" cy="1023301"/>
          </a:xfrm>
          <a:prstGeom prst="rect">
            <a:avLst/>
          </a:prstGeom>
        </p:spPr>
      </p:pic>
      <p:sp>
        <p:nvSpPr>
          <p:cNvPr id="11" name="Textfeld 10">
            <a:extLst>
              <a:ext uri="{FF2B5EF4-FFF2-40B4-BE49-F238E27FC236}">
                <a16:creationId xmlns:a16="http://schemas.microsoft.com/office/drawing/2014/main" id="{C9322760-1638-AF72-8D7B-DB8A6D5A12E6}"/>
              </a:ext>
            </a:extLst>
          </p:cNvPr>
          <p:cNvSpPr txBox="1"/>
          <p:nvPr/>
        </p:nvSpPr>
        <p:spPr>
          <a:xfrm>
            <a:off x="3617039" y="302002"/>
            <a:ext cx="13206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600" dirty="0">
                <a:effectLst/>
                <a:highlight>
                  <a:srgbClr val="FFFF00"/>
                </a:highlight>
                <a:latin typeface="Segoe UI" panose="020B0502040204020203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Logo der Gemeinde</a:t>
            </a:r>
            <a:endParaRPr lang="de-CH" sz="1600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19017663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DC847030AFA7B478AC58A26AFD3DCAF" ma:contentTypeVersion="2" ma:contentTypeDescription="Ein neues Dokument erstellen." ma:contentTypeScope="" ma:versionID="69763f9ef3d2267a3ca9b12ab65d0b51">
  <xsd:schema xmlns:xsd="http://www.w3.org/2001/XMLSchema" xmlns:xs="http://www.w3.org/2001/XMLSchema" xmlns:p="http://schemas.microsoft.com/office/2006/metadata/properties" xmlns:ns2="bf1c77f2-12ef-443c-94a1-100ddb755e5b" targetNamespace="http://schemas.microsoft.com/office/2006/metadata/properties" ma:root="true" ma:fieldsID="35b3e9238f0133864640a8c3959b675f" ns2:_="">
    <xsd:import namespace="bf1c77f2-12ef-443c-94a1-100ddb755e5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f1c77f2-12ef-443c-94a1-100ddb755e5b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D9294F6-5FEF-4DB4-AFE2-44CF1A70709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f1c77f2-12ef-443c-94a1-100ddb755e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9EDB3CD-8714-4F51-B43C-45549BC6A48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9CBCA3-2A8F-4B45-92DE-E6F284352D59}">
  <ds:schemaRefs>
    <ds:schemaRef ds:uri="bf1c77f2-12ef-443c-94a1-100ddb755e5b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dcmitype/"/>
    <ds:schemaRef ds:uri="http://schemas.microsoft.com/office/2006/metadata/properties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259</Words>
  <Application>Microsoft Office PowerPoint</Application>
  <PresentationFormat>B5 (ISO) Papier (176 x 250 mm)</PresentationFormat>
  <Paragraphs>23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Segoe UI</vt:lpstr>
      <vt:lpstr>Office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Schmid Alena</dc:creator>
  <cp:lastModifiedBy>Christian Schwegler</cp:lastModifiedBy>
  <cp:revision>10</cp:revision>
  <dcterms:created xsi:type="dcterms:W3CDTF">2024-06-11T15:13:05Z</dcterms:created>
  <dcterms:modified xsi:type="dcterms:W3CDTF">2026-05-22T15:26:58Z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0x0101003DC847030AFA7B478AC58A26AFD3DCAF</vt:lpwstr>
  </property>
</Properties>
</file>